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59" r:id="rId5"/>
    <p:sldId id="260" r:id="rId6"/>
    <p:sldId id="261" r:id="rId7"/>
    <p:sldId id="262" r:id="rId8"/>
    <p:sldId id="263" r:id="rId9"/>
    <p:sldId id="292" r:id="rId10"/>
    <p:sldId id="264" r:id="rId11"/>
    <p:sldId id="268" r:id="rId12"/>
    <p:sldId id="288" r:id="rId13"/>
    <p:sldId id="265" r:id="rId14"/>
    <p:sldId id="266" r:id="rId15"/>
    <p:sldId id="289" r:id="rId16"/>
    <p:sldId id="290" r:id="rId17"/>
    <p:sldId id="267" r:id="rId18"/>
    <p:sldId id="276" r:id="rId19"/>
    <p:sldId id="270" r:id="rId20"/>
    <p:sldId id="271" r:id="rId21"/>
    <p:sldId id="272" r:id="rId22"/>
    <p:sldId id="273" r:id="rId23"/>
    <p:sldId id="274" r:id="rId24"/>
    <p:sldId id="275" r:id="rId25"/>
    <p:sldId id="279" r:id="rId26"/>
    <p:sldId id="280" r:id="rId27"/>
    <p:sldId id="281" r:id="rId28"/>
    <p:sldId id="282" r:id="rId29"/>
    <p:sldId id="283" r:id="rId30"/>
    <p:sldId id="293" r:id="rId31"/>
    <p:sldId id="294" r:id="rId32"/>
    <p:sldId id="295" r:id="rId33"/>
    <p:sldId id="296" r:id="rId34"/>
    <p:sldId id="291" r:id="rId35"/>
    <p:sldId id="29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blioteka" initials="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72" y="-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11-25T10:56:36.728" idx="2">
    <p:pos x="3441" y="2077"/>
    <p:text>ный."
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C1F-6113-48D2-B56D-A3A4B2E149D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833D-5508-40CB-856E-DB52B4FA3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C1F-6113-48D2-B56D-A3A4B2E149D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833D-5508-40CB-856E-DB52B4FA3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C1F-6113-48D2-B56D-A3A4B2E149D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833D-5508-40CB-856E-DB52B4FA3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C1F-6113-48D2-B56D-A3A4B2E149D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833D-5508-40CB-856E-DB52B4FA3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C1F-6113-48D2-B56D-A3A4B2E149D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833D-5508-40CB-856E-DB52B4FA3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C1F-6113-48D2-B56D-A3A4B2E149D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833D-5508-40CB-856E-DB52B4FA3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C1F-6113-48D2-B56D-A3A4B2E149D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833D-5508-40CB-856E-DB52B4FA3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C1F-6113-48D2-B56D-A3A4B2E149D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833D-5508-40CB-856E-DB52B4FA3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C1F-6113-48D2-B56D-A3A4B2E149D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833D-5508-40CB-856E-DB52B4FA3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C1F-6113-48D2-B56D-A3A4B2E149D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833D-5508-40CB-856E-DB52B4FA3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C1F-6113-48D2-B56D-A3A4B2E149D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833D-5508-40CB-856E-DB52B4FA3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FEC1F-6113-48D2-B56D-A3A4B2E149D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0833D-5508-40CB-856E-DB52B4FA3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500306"/>
            <a:ext cx="8572560" cy="1470025"/>
          </a:xfrm>
        </p:spPr>
        <p:txBody>
          <a:bodyPr>
            <a:normAutofit fontScale="90000"/>
          </a:bodyPr>
          <a:lstStyle/>
          <a:p>
            <a:r>
              <a:rPr lang="ru-RU" sz="6000" b="1" i="1" u="sng" dirty="0" smtClean="0">
                <a:solidFill>
                  <a:schemeClr val="accent2">
                    <a:lumMod val="75000"/>
                  </a:schemeClr>
                </a:solidFill>
              </a:rPr>
              <a:t>«Узревший душу языка»</a:t>
            </a:r>
            <a:r>
              <a:rPr lang="ru-RU" sz="3600" b="1" i="1" u="sng" dirty="0" smtClean="0"/>
              <a:t/>
            </a:r>
            <a:br>
              <a:rPr lang="ru-RU" sz="3600" b="1" i="1" u="sng" dirty="0" smtClean="0"/>
            </a:br>
            <a:endParaRPr lang="ru-RU" sz="3600" b="1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sz="17600" b="1" i="1" u="sng" dirty="0" smtClean="0">
                <a:solidFill>
                  <a:schemeClr val="accent1">
                    <a:lumMod val="75000"/>
                  </a:schemeClr>
                </a:solidFill>
              </a:rPr>
              <a:t>Ожегов</a:t>
            </a:r>
            <a:endParaRPr lang="ru-RU" sz="17600" b="1" i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7700" b="1" i="1" u="sng" dirty="0" smtClean="0"/>
              <a:t> </a:t>
            </a:r>
            <a:r>
              <a:rPr lang="ru-RU" sz="14800" b="1" i="1" u="sng" dirty="0" smtClean="0">
                <a:solidFill>
                  <a:schemeClr val="accent1">
                    <a:lumMod val="75000"/>
                  </a:schemeClr>
                </a:solidFill>
              </a:rPr>
              <a:t>Сергей Иванович</a:t>
            </a:r>
            <a:endParaRPr lang="ru-RU" sz="14800" b="1" i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7600" b="1" i="1" u="sng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17600" b="1" i="1" dirty="0" smtClean="0">
                <a:solidFill>
                  <a:schemeClr val="accent1">
                    <a:lumMod val="75000"/>
                  </a:schemeClr>
                </a:solidFill>
              </a:rPr>
              <a:t>1900г.-1964 г.)</a:t>
            </a:r>
            <a:r>
              <a:rPr lang="ru-RU" b="1" i="1" u="sng" dirty="0" smtClean="0"/>
              <a:t/>
            </a:r>
            <a:br>
              <a:rPr lang="ru-RU" b="1" i="1" u="sng" dirty="0" smtClean="0"/>
            </a:b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Ожегову С.И</a:t>
            </a:r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/>
              <a:t>      Умер Ожегов С.И.</a:t>
            </a:r>
          </a:p>
          <a:p>
            <a:pPr>
              <a:buNone/>
            </a:pPr>
            <a:r>
              <a:rPr lang="ru-RU" b="1" i="1" dirty="0" smtClean="0"/>
              <a:t>            в 1964г.</a:t>
            </a:r>
          </a:p>
          <a:p>
            <a:pPr>
              <a:buNone/>
            </a:pPr>
            <a:r>
              <a:rPr lang="ru-RU" b="1" i="1" dirty="0" smtClean="0"/>
              <a:t>     Дело всей его жизни продолжили коллеги.</a:t>
            </a:r>
          </a:p>
          <a:p>
            <a:pPr>
              <a:buNone/>
            </a:pPr>
            <a:r>
              <a:rPr lang="ru-RU" b="1" i="1" dirty="0" smtClean="0"/>
              <a:t>    Доктор филологических наук Н.В.Шведова  осуществляла лексикологическую редакцию второго издания словаря.</a:t>
            </a:r>
            <a:endParaRPr lang="ru-RU" b="1" i="1" dirty="0"/>
          </a:p>
        </p:txBody>
      </p:sp>
      <p:pic>
        <p:nvPicPr>
          <p:cNvPr id="5122" name="Picture 2" descr="C:\Documents and Settings\Admin\Рабочий стол\i[39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134" y="1600200"/>
            <a:ext cx="340273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Ожегову С.И</a:t>
            </a:r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« Его подвиг никогда не забудется нами, и я верю, что созданный им чудесный словарь сослужит великую службу многим поколениям…»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3600" dirty="0" smtClean="0"/>
              <a:t>     </a:t>
            </a:r>
            <a:r>
              <a:rPr lang="ru-RU" sz="3600" b="1" i="1" dirty="0" smtClean="0"/>
              <a:t>К.И.Чуковский</a:t>
            </a:r>
            <a:endParaRPr lang="ru-RU" sz="3600" b="1" i="1" dirty="0"/>
          </a:p>
        </p:txBody>
      </p:sp>
      <p:pic>
        <p:nvPicPr>
          <p:cNvPr id="1026" name="Picture 2" descr="C:\Documents and Settings\Admin\Рабочий стол\Ожегов\Ozhegov_S[2]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350046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Ожегову </a:t>
            </a:r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С.И.</a:t>
            </a:r>
            <a:endParaRPr lang="ru-RU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400" b="1" i="1" dirty="0" smtClean="0"/>
              <a:t>«</a:t>
            </a:r>
            <a:r>
              <a:rPr lang="ru-RU" b="1" i="1" dirty="0" smtClean="0"/>
              <a:t> </a:t>
            </a:r>
            <a:r>
              <a:rPr lang="ru-RU" sz="3200" b="1" i="1" dirty="0" smtClean="0"/>
              <a:t>Словарь-</a:t>
            </a:r>
            <a:r>
              <a:rPr lang="ru-RU" sz="3000" b="1" i="1" dirty="0" smtClean="0"/>
              <a:t>это вся</a:t>
            </a:r>
          </a:p>
          <a:p>
            <a:pPr>
              <a:buNone/>
            </a:pPr>
            <a:r>
              <a:rPr lang="ru-RU" sz="3000" b="1" i="1" dirty="0" smtClean="0"/>
              <a:t>вселенная в алфавитном</a:t>
            </a:r>
          </a:p>
          <a:p>
            <a:pPr>
              <a:buNone/>
            </a:pPr>
            <a:r>
              <a:rPr lang="ru-RU" sz="3000" b="1" i="1" dirty="0" smtClean="0"/>
              <a:t>порядке </a:t>
            </a:r>
            <a:r>
              <a:rPr lang="ru-RU" sz="3000" dirty="0" smtClean="0"/>
              <a:t>! </a:t>
            </a:r>
            <a:r>
              <a:rPr lang="ru-RU" sz="3000" b="1" dirty="0" smtClean="0"/>
              <a:t>Если</a:t>
            </a:r>
          </a:p>
          <a:p>
            <a:pPr>
              <a:buNone/>
            </a:pPr>
            <a:r>
              <a:rPr lang="ru-RU" sz="3000" b="1" dirty="0" smtClean="0"/>
              <a:t>хорошенько подумать,</a:t>
            </a:r>
          </a:p>
          <a:p>
            <a:pPr>
              <a:buNone/>
            </a:pPr>
            <a:r>
              <a:rPr lang="ru-RU" sz="3000" b="1" dirty="0" smtClean="0"/>
              <a:t>словарь-это книга книг.</a:t>
            </a:r>
          </a:p>
          <a:p>
            <a:pPr>
              <a:buNone/>
            </a:pPr>
            <a:r>
              <a:rPr lang="ru-RU" sz="3000" b="1" dirty="0" smtClean="0"/>
              <a:t>Он включает в себя все</a:t>
            </a:r>
          </a:p>
          <a:p>
            <a:pPr>
              <a:buNone/>
            </a:pPr>
            <a:r>
              <a:rPr lang="ru-RU" sz="3000" b="1" dirty="0" smtClean="0"/>
              <a:t>другие книги,  </a:t>
            </a:r>
          </a:p>
          <a:p>
            <a:pPr>
              <a:buNone/>
            </a:pPr>
            <a:r>
              <a:rPr lang="ru-RU" sz="3000" b="1" dirty="0" smtClean="0"/>
              <a:t>нужно лишь извлечь их из</a:t>
            </a:r>
          </a:p>
          <a:p>
            <a:pPr>
              <a:buNone/>
            </a:pPr>
            <a:r>
              <a:rPr lang="ru-RU" sz="3000" b="1" dirty="0" smtClean="0"/>
              <a:t>него!»</a:t>
            </a:r>
          </a:p>
          <a:p>
            <a:pPr>
              <a:buNone/>
            </a:pPr>
            <a:r>
              <a:rPr lang="ru-RU" sz="3000" dirty="0" smtClean="0"/>
              <a:t>                А.Франц</a:t>
            </a:r>
            <a:endParaRPr lang="ru-RU" sz="3000" dirty="0"/>
          </a:p>
        </p:txBody>
      </p:sp>
      <p:pic>
        <p:nvPicPr>
          <p:cNvPr id="3074" name="Picture 2" descr="D:\презентации и фото\презентации и фото\Ожегов\i[32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233" y="1600200"/>
            <a:ext cx="300653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err="1" smtClean="0">
                <a:solidFill>
                  <a:schemeClr val="accent2">
                    <a:lumMod val="75000"/>
                  </a:schemeClr>
                </a:solidFill>
              </a:rPr>
              <a:t>Шефнер</a:t>
            </a:r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 В. «Из жизни слов»</a:t>
            </a:r>
            <a:endParaRPr lang="ru-RU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/>
              <a:t>Много слов на земле.</a:t>
            </a:r>
          </a:p>
          <a:p>
            <a:pPr>
              <a:buNone/>
            </a:pPr>
            <a:r>
              <a:rPr lang="ru-RU" sz="1800" b="1" dirty="0" smtClean="0"/>
              <a:t>Есть дневные слова,-</a:t>
            </a:r>
          </a:p>
          <a:p>
            <a:pPr>
              <a:buNone/>
            </a:pPr>
            <a:r>
              <a:rPr lang="ru-RU" sz="1800" b="1" dirty="0" smtClean="0"/>
              <a:t>В них небесного неба сквозит синева.</a:t>
            </a:r>
          </a:p>
          <a:p>
            <a:pPr>
              <a:buNone/>
            </a:pPr>
            <a:r>
              <a:rPr lang="ru-RU" sz="1800" b="1" dirty="0" smtClean="0"/>
              <a:t>Есть слова- словно раны, </a:t>
            </a:r>
          </a:p>
          <a:p>
            <a:pPr>
              <a:buNone/>
            </a:pPr>
            <a:r>
              <a:rPr lang="ru-RU" sz="1800" b="1" dirty="0" smtClean="0"/>
              <a:t>Слова –словно суд.-</a:t>
            </a:r>
          </a:p>
          <a:p>
            <a:pPr>
              <a:buNone/>
            </a:pPr>
            <a:r>
              <a:rPr lang="ru-RU" sz="1800" b="1" dirty="0" smtClean="0"/>
              <a:t>С ними в плен не сдаются и в плен не берут.</a:t>
            </a:r>
          </a:p>
          <a:p>
            <a:pPr>
              <a:buNone/>
            </a:pPr>
            <a:r>
              <a:rPr lang="ru-RU" sz="1800" b="1" dirty="0" smtClean="0"/>
              <a:t>Словом можно убить.</a:t>
            </a:r>
          </a:p>
          <a:p>
            <a:pPr>
              <a:buNone/>
            </a:pPr>
            <a:r>
              <a:rPr lang="ru-RU" sz="1800" b="1" dirty="0" smtClean="0"/>
              <a:t>Словом можно спасти,</a:t>
            </a:r>
          </a:p>
          <a:p>
            <a:pPr>
              <a:buNone/>
            </a:pPr>
            <a:r>
              <a:rPr lang="ru-RU" sz="1800" b="1" dirty="0" smtClean="0"/>
              <a:t>Словом можно полки за собой повести.</a:t>
            </a:r>
          </a:p>
          <a:p>
            <a:pPr>
              <a:buNone/>
            </a:pPr>
            <a:r>
              <a:rPr lang="ru-RU" sz="1800" b="1" dirty="0" smtClean="0"/>
              <a:t>Словом можно продать.</a:t>
            </a:r>
          </a:p>
          <a:p>
            <a:pPr>
              <a:buNone/>
            </a:pPr>
            <a:r>
              <a:rPr lang="ru-RU" sz="1800" b="1" dirty="0" smtClean="0"/>
              <a:t>И предать . И купить,</a:t>
            </a:r>
          </a:p>
          <a:p>
            <a:pPr>
              <a:buNone/>
            </a:pPr>
            <a:r>
              <a:rPr lang="ru-RU" sz="1800" b="1" dirty="0" smtClean="0"/>
              <a:t>Словом можно в разящий свинец перелить.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1026" name="Picture 2" descr="D:\презентации и фото\презентации и фото\Ожегов\i[30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643050"/>
            <a:ext cx="301730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«Из жизни слов»</a:t>
            </a:r>
            <a:endParaRPr lang="ru-RU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/>
              <a:t>Но слова всем словам в</a:t>
            </a:r>
          </a:p>
          <a:p>
            <a:pPr>
              <a:buNone/>
            </a:pPr>
            <a:r>
              <a:rPr lang="ru-RU" i="1" dirty="0" smtClean="0"/>
              <a:t>языке у нас есть:</a:t>
            </a:r>
          </a:p>
          <a:p>
            <a:pPr>
              <a:buNone/>
            </a:pPr>
            <a:r>
              <a:rPr lang="ru-RU" b="1" dirty="0" smtClean="0"/>
              <a:t>     Слава, Родина, Верность, Свобода и Честь.</a:t>
            </a:r>
          </a:p>
          <a:p>
            <a:pPr>
              <a:buNone/>
            </a:pPr>
            <a:r>
              <a:rPr lang="ru-RU" i="1" dirty="0" smtClean="0"/>
              <a:t>Пусть разменной</a:t>
            </a:r>
          </a:p>
          <a:p>
            <a:pPr>
              <a:buNone/>
            </a:pPr>
            <a:r>
              <a:rPr lang="ru-RU" i="1" dirty="0" smtClean="0"/>
              <a:t>монетой не служат</a:t>
            </a:r>
          </a:p>
          <a:p>
            <a:pPr>
              <a:buNone/>
            </a:pPr>
            <a:r>
              <a:rPr lang="ru-RU" i="1" dirty="0" smtClean="0"/>
              <a:t>они,-</a:t>
            </a:r>
          </a:p>
          <a:p>
            <a:pPr>
              <a:buNone/>
            </a:pPr>
            <a:r>
              <a:rPr lang="ru-RU" i="1" dirty="0" smtClean="0"/>
              <a:t>Золотым эталоном их в</a:t>
            </a:r>
          </a:p>
          <a:p>
            <a:pPr>
              <a:buNone/>
            </a:pPr>
            <a:r>
              <a:rPr lang="ru-RU" i="1" dirty="0" smtClean="0"/>
              <a:t>сердце храни!</a:t>
            </a:r>
            <a:endParaRPr lang="ru-RU" i="1" dirty="0"/>
          </a:p>
        </p:txBody>
      </p:sp>
      <p:pic>
        <p:nvPicPr>
          <p:cNvPr id="2050" name="Picture 2" descr="D:\презентации и фото\презентации и фото\фото Россия,ВОВ\Москва-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47895"/>
            <a:ext cx="4038600" cy="2830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Любите и изучайте русский язык!</a:t>
            </a:r>
            <a:endParaRPr lang="ru-RU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i="1" dirty="0" smtClean="0"/>
              <a:t>   «Во дни сомнений, во дни тягостных раздумий о судьбах моей Родины,-</a:t>
            </a:r>
          </a:p>
          <a:p>
            <a:pPr>
              <a:buNone/>
            </a:pPr>
            <a:r>
              <a:rPr lang="ru-RU" sz="4000" i="1" dirty="0" smtClean="0"/>
              <a:t>   ты один мне поддержка и опора, о великий, могучий, правдивый и свободный русский язык!»</a:t>
            </a:r>
          </a:p>
          <a:p>
            <a:pPr>
              <a:buNone/>
            </a:pPr>
            <a:r>
              <a:rPr lang="ru-RU" dirty="0" smtClean="0"/>
              <a:t>                </a:t>
            </a:r>
            <a:r>
              <a:rPr lang="ru-RU" sz="4800" b="1" i="1" dirty="0" smtClean="0"/>
              <a:t>И.С.Тургенев</a:t>
            </a:r>
            <a:endParaRPr lang="ru-R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Любите   и изучайте русский язык</a:t>
            </a:r>
            <a:endParaRPr lang="ru-RU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i="1" dirty="0" smtClean="0"/>
              <a:t>Как  будто целый мир тебе знаком,</a:t>
            </a:r>
          </a:p>
          <a:p>
            <a:pPr>
              <a:buNone/>
            </a:pPr>
            <a:r>
              <a:rPr lang="ru-RU" sz="3600" b="1" i="1" dirty="0" smtClean="0"/>
              <a:t>Когда владеешь русским языком…</a:t>
            </a:r>
          </a:p>
          <a:p>
            <a:pPr>
              <a:buNone/>
            </a:pPr>
            <a:r>
              <a:rPr lang="ru-RU" sz="3600" b="1" i="1" dirty="0" smtClean="0"/>
              <a:t>Вот почему всем близок чистый, ясный,</a:t>
            </a:r>
          </a:p>
          <a:p>
            <a:pPr>
              <a:buNone/>
            </a:pPr>
            <a:r>
              <a:rPr lang="ru-RU" sz="3600" b="1" i="1" dirty="0" smtClean="0"/>
              <a:t>Народа русского язык прекрасный».</a:t>
            </a:r>
          </a:p>
          <a:p>
            <a:pPr>
              <a:buNone/>
            </a:pPr>
            <a:r>
              <a:rPr lang="ru-RU" sz="3600" b="1" dirty="0" smtClean="0"/>
              <a:t>                           </a:t>
            </a:r>
            <a:r>
              <a:rPr lang="ru-RU" sz="3600" b="1" dirty="0" err="1" smtClean="0"/>
              <a:t>И.Гришашвили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Шуточные вопросы</a:t>
            </a:r>
            <a:endParaRPr lang="ru-RU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ЗАДАНИЕ:</a:t>
            </a:r>
            <a:endParaRPr lang="ru-RU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вспомните устойчивые выражения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(фразеологизмы)или просто словесные обороты на заданную тему.          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Пример.</a:t>
            </a:r>
            <a:endParaRPr lang="ru-RU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Вопрос: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  </a:t>
            </a:r>
            <a:r>
              <a:rPr lang="ru-RU" sz="3200" dirty="0" smtClean="0">
                <a:solidFill>
                  <a:srgbClr val="00B050"/>
                </a:solidFill>
              </a:rPr>
              <a:t>Из какого выражения марсиане могли заключить, что у человека не две ноги, а больше?</a:t>
            </a:r>
          </a:p>
          <a:p>
            <a:pPr>
              <a:buNone/>
            </a:pPr>
            <a:r>
              <a:rPr lang="ru-RU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Ответ</a:t>
            </a:r>
            <a:endParaRPr lang="ru-RU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b="1" i="1" dirty="0" smtClean="0"/>
              <a:t>      </a:t>
            </a:r>
            <a:r>
              <a:rPr lang="ru-RU" sz="3600" b="1" i="1" dirty="0" smtClean="0">
                <a:solidFill>
                  <a:srgbClr val="00B050"/>
                </a:solidFill>
              </a:rPr>
              <a:t>Бежать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B050"/>
                </a:solidFill>
              </a:rPr>
              <a:t>    со всех ног</a:t>
            </a:r>
            <a:r>
              <a:rPr lang="ru-RU" sz="3600" dirty="0" smtClean="0">
                <a:solidFill>
                  <a:srgbClr val="00B05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124" name="Picture 4" descr="C:\Documents and Settings\Admin\Мои документы\img\C44-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071678"/>
            <a:ext cx="3813048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u="sng" dirty="0" smtClean="0">
                <a:solidFill>
                  <a:schemeClr val="accent2">
                    <a:lumMod val="75000"/>
                  </a:schemeClr>
                </a:solidFill>
              </a:rPr>
              <a:t>Вопрос</a:t>
            </a:r>
            <a:endParaRPr lang="ru-RU" sz="48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i="1" dirty="0" smtClean="0">
                <a:solidFill>
                  <a:srgbClr val="0070C0"/>
                </a:solidFill>
              </a:rPr>
              <a:t>   В каком фразеологизме упоминается </a:t>
            </a:r>
            <a:r>
              <a:rPr lang="ru-RU" sz="4000" b="1" i="1" dirty="0" smtClean="0">
                <a:solidFill>
                  <a:srgbClr val="0070C0"/>
                </a:solidFill>
              </a:rPr>
              <a:t>действие из таблицы умножения?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i="1" dirty="0" smtClean="0"/>
              <a:t> </a:t>
            </a:r>
            <a:r>
              <a:rPr lang="ru-RU" sz="4400" b="1" u="sng" dirty="0" smtClean="0">
                <a:solidFill>
                  <a:schemeClr val="accent2">
                    <a:lumMod val="75000"/>
                  </a:schemeClr>
                </a:solidFill>
              </a:rPr>
              <a:t>Ответ:</a:t>
            </a:r>
          </a:p>
          <a:p>
            <a:pPr>
              <a:buNone/>
            </a:pPr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4400" b="1" i="1" dirty="0" smtClean="0">
                <a:solidFill>
                  <a:srgbClr val="00B050"/>
                </a:solidFill>
              </a:rPr>
              <a:t>Знать как дважды два.</a:t>
            </a:r>
          </a:p>
          <a:p>
            <a:pPr>
              <a:buNone/>
            </a:pPr>
            <a:endParaRPr lang="ru-RU" sz="3200" i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3200" b="1" i="1" dirty="0" smtClean="0">
                <a:solidFill>
                  <a:srgbClr val="00B050"/>
                </a:solidFill>
              </a:rPr>
              <a:t>      </a:t>
            </a:r>
            <a:r>
              <a:rPr lang="ru-RU" sz="4000" b="1" i="1" dirty="0" smtClean="0">
                <a:solidFill>
                  <a:srgbClr val="00B050"/>
                </a:solidFill>
              </a:rPr>
              <a:t>2*2</a:t>
            </a:r>
          </a:p>
          <a:p>
            <a:pPr>
              <a:buNone/>
            </a:pP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Ожегову С.И</a:t>
            </a:r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/>
              <a:t>Ожегов С. И.- российский </a:t>
            </a:r>
          </a:p>
          <a:p>
            <a:pPr>
              <a:buNone/>
            </a:pPr>
            <a:r>
              <a:rPr lang="ru-RU" b="1" i="1" dirty="0" smtClean="0"/>
              <a:t>языковед,</a:t>
            </a:r>
          </a:p>
          <a:p>
            <a:pPr>
              <a:buNone/>
            </a:pPr>
            <a:r>
              <a:rPr lang="ru-RU" b="1" i="1" dirty="0"/>
              <a:t>л</a:t>
            </a:r>
            <a:r>
              <a:rPr lang="ru-RU" b="1" i="1" dirty="0" smtClean="0"/>
              <a:t>ексиколог,</a:t>
            </a:r>
          </a:p>
          <a:p>
            <a:pPr>
              <a:buNone/>
            </a:pPr>
            <a:r>
              <a:rPr lang="ru-RU" b="1" i="1" dirty="0" smtClean="0"/>
              <a:t>лексикограф,</a:t>
            </a:r>
          </a:p>
          <a:p>
            <a:pPr>
              <a:buNone/>
            </a:pPr>
            <a:r>
              <a:rPr lang="ru-RU" b="1" i="1" dirty="0" smtClean="0"/>
              <a:t>исследователь норм</a:t>
            </a:r>
          </a:p>
          <a:p>
            <a:pPr>
              <a:buNone/>
            </a:pPr>
            <a:r>
              <a:rPr lang="ru-RU" b="1" i="1" dirty="0" smtClean="0"/>
              <a:t>русского  </a:t>
            </a:r>
          </a:p>
          <a:p>
            <a:pPr>
              <a:buNone/>
            </a:pPr>
            <a:r>
              <a:rPr lang="ru-RU" b="1" i="1" dirty="0" smtClean="0"/>
              <a:t>литературного  </a:t>
            </a:r>
          </a:p>
          <a:p>
            <a:pPr>
              <a:buNone/>
            </a:pPr>
            <a:r>
              <a:rPr lang="ru-RU" b="1" i="1" dirty="0" smtClean="0"/>
              <a:t>языка, доктор </a:t>
            </a:r>
          </a:p>
          <a:p>
            <a:pPr>
              <a:buNone/>
            </a:pPr>
            <a:r>
              <a:rPr lang="ru-RU" b="1" i="1" dirty="0" smtClean="0"/>
              <a:t>филологических наук.</a:t>
            </a:r>
            <a:endParaRPr lang="ru-RU" b="1" i="1" dirty="0"/>
          </a:p>
        </p:txBody>
      </p:sp>
      <p:pic>
        <p:nvPicPr>
          <p:cNvPr id="2050" name="Picture 2" descr="C:\Documents and Settings\Admin\Рабочий стол\Ожегов\i[32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718" y="1600200"/>
            <a:ext cx="341756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Вопрос</a:t>
            </a:r>
            <a:endParaRPr lang="ru-RU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Что общего в словах:</a:t>
            </a:r>
          </a:p>
          <a:p>
            <a:pPr>
              <a:buNone/>
            </a:pPr>
            <a:r>
              <a:rPr lang="ru-RU" sz="4000" u="sng" dirty="0" smtClean="0">
                <a:solidFill>
                  <a:srgbClr val="0070C0"/>
                </a:solidFill>
              </a:rPr>
              <a:t>дуга,</a:t>
            </a:r>
          </a:p>
          <a:p>
            <a:pPr>
              <a:buNone/>
            </a:pPr>
            <a:r>
              <a:rPr lang="ru-RU" sz="4000" u="sng" dirty="0" smtClean="0">
                <a:solidFill>
                  <a:srgbClr val="0070C0"/>
                </a:solidFill>
              </a:rPr>
              <a:t>бараний рог,</a:t>
            </a:r>
          </a:p>
          <a:p>
            <a:pPr>
              <a:buNone/>
            </a:pPr>
            <a:r>
              <a:rPr lang="ru-RU" sz="4000" u="sng" dirty="0" smtClean="0">
                <a:solidFill>
                  <a:srgbClr val="0070C0"/>
                </a:solidFill>
              </a:rPr>
              <a:t>в три погибели?</a:t>
            </a:r>
            <a:endParaRPr lang="ru-RU" sz="4000" u="sng" dirty="0">
              <a:solidFill>
                <a:srgbClr val="0070C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4000" b="1" i="1" u="sng" dirty="0" smtClean="0">
                <a:solidFill>
                  <a:schemeClr val="accent2">
                    <a:lumMod val="75000"/>
                  </a:schemeClr>
                </a:solidFill>
              </a:rPr>
              <a:t>Ответ:</a:t>
            </a:r>
          </a:p>
          <a:p>
            <a:endParaRPr lang="ru-RU" dirty="0" smtClean="0"/>
          </a:p>
          <a:p>
            <a:pPr>
              <a:buNone/>
            </a:pPr>
            <a:r>
              <a:rPr lang="ru-RU" sz="3600" dirty="0" smtClean="0">
                <a:solidFill>
                  <a:srgbClr val="00B050"/>
                </a:solidFill>
              </a:rPr>
              <a:t>Все они сочетаются с глаголом </a:t>
            </a:r>
            <a:r>
              <a:rPr lang="ru-RU" sz="3600" b="1" u="sng" dirty="0" smtClean="0">
                <a:solidFill>
                  <a:srgbClr val="00B050"/>
                </a:solidFill>
              </a:rPr>
              <a:t>согнуть.</a:t>
            </a:r>
            <a:endParaRPr lang="ru-RU" sz="3600" b="1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Вопрос</a:t>
            </a:r>
            <a:endParaRPr lang="ru-RU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600" i="1" dirty="0" smtClean="0"/>
              <a:t>   </a:t>
            </a: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Может ли 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горе быть в жидком состоянии?</a:t>
            </a:r>
          </a:p>
          <a:p>
            <a:pPr>
              <a:buNone/>
            </a:pP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В каком выражении об этом говорится? 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</a:rPr>
              <a:t>Ответ:</a:t>
            </a:r>
          </a:p>
          <a:p>
            <a:pPr>
              <a:buNone/>
            </a:pPr>
            <a:r>
              <a:rPr lang="ru-RU" sz="3600" i="1" dirty="0" smtClean="0"/>
              <a:t>  </a:t>
            </a:r>
            <a:r>
              <a:rPr lang="ru-RU" sz="3600" i="1" dirty="0" smtClean="0">
                <a:solidFill>
                  <a:srgbClr val="00B050"/>
                </a:solidFill>
              </a:rPr>
              <a:t>Хлебнуть горя, </a:t>
            </a:r>
          </a:p>
          <a:p>
            <a:pPr>
              <a:buNone/>
            </a:pPr>
            <a:r>
              <a:rPr lang="ru-RU" sz="3600" i="1" dirty="0" smtClean="0">
                <a:solidFill>
                  <a:srgbClr val="00B050"/>
                </a:solidFill>
              </a:rPr>
              <a:t>  испить горя.  </a:t>
            </a:r>
            <a:endParaRPr lang="ru-RU" sz="36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Вопрос</a:t>
            </a:r>
            <a:endParaRPr lang="ru-RU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/>
              <a:t>    </a:t>
            </a:r>
            <a:r>
              <a:rPr lang="ru-RU" sz="3200" i="1" dirty="0" smtClean="0">
                <a:solidFill>
                  <a:srgbClr val="00B0F0"/>
                </a:solidFill>
              </a:rPr>
              <a:t>Есть ли глаза</a:t>
            </a:r>
            <a:r>
              <a:rPr lang="ru-RU" sz="3200" b="1" i="1" dirty="0" smtClean="0">
                <a:solidFill>
                  <a:srgbClr val="00B0F0"/>
                </a:solidFill>
              </a:rPr>
              <a:t> </a:t>
            </a:r>
            <a:r>
              <a:rPr lang="ru-RU" sz="3200" i="1" dirty="0" smtClean="0">
                <a:solidFill>
                  <a:srgbClr val="00B0F0"/>
                </a:solidFill>
              </a:rPr>
              <a:t>у </a:t>
            </a:r>
            <a:r>
              <a:rPr lang="ru-RU" sz="3200" b="1" i="1" dirty="0" smtClean="0">
                <a:solidFill>
                  <a:srgbClr val="00B0F0"/>
                </a:solidFill>
              </a:rPr>
              <a:t>опасности,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B0F0"/>
                </a:solidFill>
              </a:rPr>
              <a:t>    смерти,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B0F0"/>
                </a:solidFill>
              </a:rPr>
              <a:t>    правды?</a:t>
            </a:r>
            <a:endParaRPr lang="ru-RU" sz="3200" b="1" i="1" dirty="0">
              <a:solidFill>
                <a:srgbClr val="00B0F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4000" b="1" i="1" u="sng" dirty="0" smtClean="0">
                <a:solidFill>
                  <a:schemeClr val="accent2">
                    <a:lumMod val="75000"/>
                  </a:schemeClr>
                </a:solidFill>
              </a:rPr>
              <a:t>Ответ:</a:t>
            </a:r>
          </a:p>
          <a:p>
            <a:endParaRPr lang="ru-RU" dirty="0" smtClean="0"/>
          </a:p>
          <a:p>
            <a:pPr>
              <a:buNone/>
            </a:pPr>
            <a:r>
              <a:rPr lang="ru-RU" sz="3600" i="1" dirty="0" smtClean="0">
                <a:solidFill>
                  <a:srgbClr val="00B050"/>
                </a:solidFill>
              </a:rPr>
              <a:t>смотреть </a:t>
            </a:r>
          </a:p>
          <a:p>
            <a:pPr>
              <a:buNone/>
            </a:pPr>
            <a:r>
              <a:rPr lang="ru-RU" sz="3600" i="1" dirty="0" smtClean="0">
                <a:solidFill>
                  <a:srgbClr val="00B050"/>
                </a:solidFill>
              </a:rPr>
              <a:t>опасности, правде,</a:t>
            </a:r>
          </a:p>
          <a:p>
            <a:pPr>
              <a:buNone/>
            </a:pPr>
            <a:r>
              <a:rPr lang="ru-RU" sz="3600" i="1" dirty="0" smtClean="0">
                <a:solidFill>
                  <a:srgbClr val="00B050"/>
                </a:solidFill>
              </a:rPr>
              <a:t> смерти в глаза</a:t>
            </a:r>
            <a:endParaRPr lang="ru-RU" sz="36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Вопрос</a:t>
            </a:r>
            <a:endParaRPr lang="ru-RU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i="1" dirty="0" smtClean="0">
                <a:solidFill>
                  <a:srgbClr val="00B0F0"/>
                </a:solidFill>
              </a:rPr>
              <a:t>В какой поговорке</a:t>
            </a:r>
          </a:p>
          <a:p>
            <a:pPr>
              <a:buNone/>
            </a:pPr>
            <a:r>
              <a:rPr lang="ru-RU" sz="3600" i="1" dirty="0" smtClean="0">
                <a:solidFill>
                  <a:srgbClr val="00B0F0"/>
                </a:solidFill>
              </a:rPr>
              <a:t>насекомое </a:t>
            </a:r>
          </a:p>
          <a:p>
            <a:pPr>
              <a:buNone/>
            </a:pPr>
            <a:r>
              <a:rPr lang="ru-RU" sz="3600" i="1" dirty="0" smtClean="0">
                <a:solidFill>
                  <a:srgbClr val="00B0F0"/>
                </a:solidFill>
              </a:rPr>
              <a:t>превращается в </a:t>
            </a:r>
          </a:p>
          <a:p>
            <a:pPr>
              <a:buNone/>
            </a:pPr>
            <a:r>
              <a:rPr lang="ru-RU" sz="3600" i="1" dirty="0" smtClean="0">
                <a:solidFill>
                  <a:srgbClr val="00B0F0"/>
                </a:solidFill>
              </a:rPr>
              <a:t>млекопитающее?</a:t>
            </a:r>
            <a:endParaRPr lang="ru-RU" sz="3600" i="1" dirty="0">
              <a:solidFill>
                <a:srgbClr val="00B0F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4400" b="1" i="1" u="sng" dirty="0" smtClean="0">
                <a:solidFill>
                  <a:schemeClr val="accent2">
                    <a:lumMod val="75000"/>
                  </a:schemeClr>
                </a:solidFill>
              </a:rPr>
              <a:t>Ответ :</a:t>
            </a:r>
          </a:p>
          <a:p>
            <a:pPr>
              <a:buNone/>
            </a:pPr>
            <a:endParaRPr lang="ru-RU" b="1" i="1" u="sng" dirty="0" smtClean="0"/>
          </a:p>
          <a:p>
            <a:pPr>
              <a:buNone/>
            </a:pPr>
            <a:r>
              <a:rPr lang="ru-RU" sz="4000" i="1" dirty="0" smtClean="0">
                <a:solidFill>
                  <a:srgbClr val="00B050"/>
                </a:solidFill>
              </a:rPr>
              <a:t>Делать из мухи слона.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7157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«Делать из мухи слона»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D:\презентации и фото\презентации и фото\Звери\Animals-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928934"/>
            <a:ext cx="4786346" cy="357190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thumb012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736"/>
            <a:ext cx="2857520" cy="278608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u="sng" dirty="0" smtClean="0">
                <a:solidFill>
                  <a:schemeClr val="accent2">
                    <a:lumMod val="75000"/>
                  </a:schemeClr>
                </a:solidFill>
              </a:rPr>
              <a:t>Вопрос</a:t>
            </a:r>
            <a:endParaRPr lang="ru-RU" sz="48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B0F0"/>
                </a:solidFill>
              </a:rPr>
              <a:t>Согласно какой поговорке  слово находится в кармане?</a:t>
            </a:r>
            <a:endParaRPr lang="ru-RU" sz="3600" b="1" i="1" dirty="0">
              <a:solidFill>
                <a:srgbClr val="00B0F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</a:rPr>
              <a:t>Ответ:</a:t>
            </a:r>
          </a:p>
          <a:p>
            <a:pPr>
              <a:buNone/>
            </a:pPr>
            <a:endParaRPr lang="ru-RU" sz="3600" b="1" i="1" dirty="0" smtClean="0"/>
          </a:p>
          <a:p>
            <a:pPr>
              <a:buNone/>
            </a:pPr>
            <a:r>
              <a:rPr lang="ru-RU" sz="3600" b="1" i="1" dirty="0" smtClean="0">
                <a:solidFill>
                  <a:srgbClr val="00B050"/>
                </a:solidFill>
              </a:rPr>
              <a:t>   За словом в карман не 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B050"/>
                </a:solidFill>
              </a:rPr>
              <a:t>   полезешь.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u="sng" dirty="0" smtClean="0">
                <a:solidFill>
                  <a:schemeClr val="accent2">
                    <a:lumMod val="75000"/>
                  </a:schemeClr>
                </a:solidFill>
              </a:rPr>
              <a:t>Назовите известные фразеологические выражения со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словами: </a:t>
            </a:r>
            <a:endParaRPr lang="ru-RU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5400" b="1" dirty="0" smtClean="0"/>
              <a:t>    </a:t>
            </a:r>
            <a:r>
              <a:rPr lang="ru-RU" sz="5400" b="1" dirty="0" smtClean="0">
                <a:solidFill>
                  <a:srgbClr val="0070C0"/>
                </a:solidFill>
              </a:rPr>
              <a:t> </a:t>
            </a:r>
            <a:r>
              <a:rPr lang="ru-RU" sz="5400" b="1" u="sng" dirty="0" smtClean="0">
                <a:solidFill>
                  <a:srgbClr val="0070C0"/>
                </a:solidFill>
              </a:rPr>
              <a:t>Голова</a:t>
            </a:r>
            <a:endParaRPr lang="ru-RU" sz="5400" b="1" u="sng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b="1" i="1" u="sng" dirty="0" smtClean="0">
                <a:solidFill>
                  <a:schemeClr val="accent2">
                    <a:lumMod val="75000"/>
                  </a:schemeClr>
                </a:solidFill>
              </a:rPr>
              <a:t>Возможные </a:t>
            </a:r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</a:rPr>
              <a:t>ответы</a:t>
            </a:r>
            <a:r>
              <a:rPr lang="ru-RU" sz="3200" b="1" i="1" u="sng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ru-RU" i="1" dirty="0" smtClean="0">
                <a:solidFill>
                  <a:srgbClr val="00B050"/>
                </a:solidFill>
              </a:rPr>
              <a:t>Ветер в голове,</a:t>
            </a:r>
          </a:p>
          <a:p>
            <a:pPr>
              <a:buNone/>
            </a:pPr>
            <a:r>
              <a:rPr lang="ru-RU" i="1" dirty="0" smtClean="0">
                <a:solidFill>
                  <a:srgbClr val="00B050"/>
                </a:solidFill>
              </a:rPr>
              <a:t> голова варит,</a:t>
            </a:r>
          </a:p>
          <a:p>
            <a:pPr>
              <a:buNone/>
            </a:pPr>
            <a:r>
              <a:rPr lang="ru-RU" i="1" dirty="0" smtClean="0">
                <a:solidFill>
                  <a:srgbClr val="00B050"/>
                </a:solidFill>
              </a:rPr>
              <a:t>голова кругом пошла,</a:t>
            </a:r>
          </a:p>
          <a:p>
            <a:pPr>
              <a:buNone/>
            </a:pPr>
            <a:r>
              <a:rPr lang="ru-RU" i="1" dirty="0" smtClean="0">
                <a:solidFill>
                  <a:srgbClr val="00B050"/>
                </a:solidFill>
              </a:rPr>
              <a:t>есть голова на плечах, горячая голова,</a:t>
            </a:r>
          </a:p>
          <a:p>
            <a:pPr>
              <a:buNone/>
            </a:pPr>
            <a:r>
              <a:rPr lang="ru-RU" i="1" dirty="0" smtClean="0">
                <a:solidFill>
                  <a:srgbClr val="00B050"/>
                </a:solidFill>
              </a:rPr>
              <a:t>давать голову на отсечение,</a:t>
            </a:r>
          </a:p>
          <a:p>
            <a:pPr>
              <a:buNone/>
            </a:pPr>
            <a:r>
              <a:rPr lang="ru-RU" i="1" dirty="0" smtClean="0">
                <a:solidFill>
                  <a:srgbClr val="00B050"/>
                </a:solidFill>
              </a:rPr>
              <a:t>морочить голову,</a:t>
            </a:r>
          </a:p>
          <a:p>
            <a:pPr>
              <a:buNone/>
            </a:pPr>
            <a:r>
              <a:rPr lang="ru-RU" i="1" dirty="0" smtClean="0">
                <a:solidFill>
                  <a:srgbClr val="00B050"/>
                </a:solidFill>
              </a:rPr>
              <a:t>опускать голову и т.д.</a:t>
            </a:r>
          </a:p>
          <a:p>
            <a:pPr>
              <a:buNone/>
            </a:pP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u="sng" dirty="0" smtClean="0">
                <a:solidFill>
                  <a:srgbClr val="0070C0"/>
                </a:solidFill>
              </a:rPr>
              <a:t>Рука</a:t>
            </a:r>
            <a:endParaRPr lang="ru-RU" sz="5400" b="1" i="1" u="sng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i="1" u="sng" dirty="0" smtClean="0">
                <a:solidFill>
                  <a:schemeClr val="accent2">
                    <a:lumMod val="75000"/>
                  </a:schemeClr>
                </a:solidFill>
              </a:rPr>
              <a:t>Ответ: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 держать себя в руках, запускать руку в чужой карман, из рук в руки, из рук вон плохо, кому –то карты в руки, мастер на все руки, на скорую руку, не чист на руку, опустились руки у кого-то, своя рука владыка, умываю руки, развязать руки.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u="sng" dirty="0" smtClean="0">
                <a:solidFill>
                  <a:srgbClr val="0070C0"/>
                </a:solidFill>
              </a:rPr>
              <a:t>Сердце</a:t>
            </a:r>
            <a:endParaRPr lang="ru-RU" sz="4800" b="1" i="1" u="sng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i="1" u="sng" dirty="0" smtClean="0">
                <a:solidFill>
                  <a:schemeClr val="accent2">
                    <a:lumMod val="75000"/>
                  </a:schemeClr>
                </a:solidFill>
              </a:rPr>
              <a:t>Ответ:</a:t>
            </a:r>
          </a:p>
          <a:p>
            <a:pPr>
              <a:buNone/>
            </a:pPr>
            <a:r>
              <a:rPr lang="ru-RU" sz="3600" dirty="0" smtClean="0">
                <a:solidFill>
                  <a:srgbClr val="00B050"/>
                </a:solidFill>
              </a:rPr>
              <a:t>сердце не лежит, сердце </a:t>
            </a:r>
            <a:r>
              <a:rPr lang="ru-RU" sz="3600" dirty="0" err="1" smtClean="0">
                <a:solidFill>
                  <a:srgbClr val="00B050"/>
                </a:solidFill>
              </a:rPr>
              <a:t>радуется,с</a:t>
            </a:r>
            <a:r>
              <a:rPr lang="ru-RU" sz="3600" dirty="0" smtClean="0">
                <a:solidFill>
                  <a:srgbClr val="00B050"/>
                </a:solidFill>
              </a:rPr>
              <a:t> легким сердцем, сердце не на месте, сердце болит о…, сердце кровью обливается, сердце обросло мохом, скрепя сердце.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u="sng" dirty="0" smtClean="0">
                <a:solidFill>
                  <a:srgbClr val="0070C0"/>
                </a:solidFill>
              </a:rPr>
              <a:t>Язык</a:t>
            </a:r>
            <a:endParaRPr lang="ru-RU" sz="4800" b="1" i="1" u="sng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i="1" u="sng" dirty="0" smtClean="0">
                <a:solidFill>
                  <a:schemeClr val="accent2">
                    <a:lumMod val="75000"/>
                  </a:schemeClr>
                </a:solidFill>
              </a:rPr>
              <a:t>Ответ: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B050"/>
                </a:solidFill>
              </a:rPr>
              <a:t>   вертится на языке ,высунув язык, держать язык за зубами, длинный язык, прикусить язык, тянуть за язык, найти общий язык, язык сломаешь, язык проглотил, язык отнялся, язык подвешен.    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u="sng" dirty="0" smtClean="0">
                <a:solidFill>
                  <a:schemeClr val="accent2">
                    <a:lumMod val="75000"/>
                  </a:schemeClr>
                </a:solidFill>
              </a:rPr>
              <a:t>Ожегову С.И</a:t>
            </a:r>
            <a:r>
              <a:rPr lang="ru-RU" sz="5400" b="1" u="sng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5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Autofit/>
          </a:bodyPr>
          <a:lstStyle/>
          <a:p>
            <a:r>
              <a:rPr lang="ru-RU" sz="4400" b="1" u="sng" dirty="0" smtClean="0"/>
              <a:t>Ожеговы</a:t>
            </a:r>
            <a:r>
              <a:rPr lang="ru-RU" sz="4400" dirty="0" smtClean="0"/>
              <a:t> - </a:t>
            </a:r>
            <a:r>
              <a:rPr lang="ru-RU" sz="4400" i="1" dirty="0" smtClean="0"/>
              <a:t>фамилия уральская</a:t>
            </a:r>
            <a:r>
              <a:rPr lang="ru-RU" sz="4400" dirty="0" smtClean="0"/>
              <a:t>. </a:t>
            </a:r>
            <a:r>
              <a:rPr lang="ru-RU" sz="4000" i="1" dirty="0" smtClean="0"/>
              <a:t>Она происходит от слова  «ожег».Так в старину называлась палка, которую окунали в расплавленный металл, чтобы определить степень его готовности.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u="sng" dirty="0" smtClean="0"/>
              <a:t>Библиотекарь </a:t>
            </a:r>
            <a:r>
              <a:rPr lang="ru-RU" sz="2400" b="1" i="1" u="sng" dirty="0" smtClean="0"/>
              <a:t>Васильченко Е.И.</a:t>
            </a:r>
            <a:r>
              <a:rPr lang="ru-RU" sz="2400" b="1" i="1" u="sng" dirty="0" smtClean="0"/>
              <a:t> библиотечный урок </a:t>
            </a:r>
            <a:r>
              <a:rPr lang="ru-RU" sz="2400" b="1" i="1" u="sng" dirty="0" smtClean="0"/>
              <a:t>урок , посвященный </a:t>
            </a:r>
            <a:r>
              <a:rPr lang="ru-RU" sz="2400" b="1" i="1" u="sng" dirty="0" smtClean="0"/>
              <a:t>С.И.Ожегова  и словарям</a:t>
            </a:r>
            <a:endParaRPr lang="ru-RU" sz="2400" b="1" i="1" u="sng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Библ\Desktop\553f01ec-5dc4-422c-989d-2ba189a9ab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84784"/>
            <a:ext cx="3960440" cy="5019824"/>
          </a:xfrm>
          <a:prstGeom prst="rect">
            <a:avLst/>
          </a:prstGeom>
          <a:noFill/>
        </p:spPr>
      </p:pic>
      <p:pic>
        <p:nvPicPr>
          <p:cNvPr id="3075" name="Picture 3" descr="C:\Users\Библ\Desktop\5d61aa9a-6faf-4805-b4a2-b4d431a79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3774654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u="sng" dirty="0" smtClean="0"/>
              <a:t>Ученики </a:t>
            </a:r>
            <a:r>
              <a:rPr lang="ru-RU" sz="3200" b="1" i="1" u="sng" dirty="0" smtClean="0"/>
              <a:t>11-а </a:t>
            </a:r>
            <a:r>
              <a:rPr lang="ru-RU" sz="3200" b="1" i="1" u="sng" dirty="0" smtClean="0"/>
              <a:t>класса знакомят ребят с жизнью и  научными работами С.И.Ожегова</a:t>
            </a:r>
            <a:endParaRPr lang="ru-RU" sz="3200" b="1" i="1" u="sng" dirty="0"/>
          </a:p>
        </p:txBody>
      </p:sp>
      <p:pic>
        <p:nvPicPr>
          <p:cNvPr id="2051" name="Picture 3" descr="D:\презентации и фото\презентации и фото\урок 8-б Ожегов фото\IMG_31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000372"/>
            <a:ext cx="4038600" cy="302895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ибл\Desktop\IMG_3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3852936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u="sng" dirty="0" smtClean="0"/>
              <a:t>Ребята выполняют практическое </a:t>
            </a:r>
            <a:r>
              <a:rPr lang="ru-RU" sz="3200" b="1" u="sng" dirty="0" err="1" smtClean="0"/>
              <a:t>задание:пользуясь</a:t>
            </a:r>
            <a:r>
              <a:rPr lang="ru-RU" sz="3200" b="1" u="sng" dirty="0" smtClean="0"/>
              <a:t> толковым   словарем С.И.Ожегова ищут значения слов.</a:t>
            </a:r>
            <a:endParaRPr lang="ru-RU" sz="3200" b="1" u="sng" dirty="0"/>
          </a:p>
        </p:txBody>
      </p:sp>
      <p:pic>
        <p:nvPicPr>
          <p:cNvPr id="3075" name="Picture 3" descr="D:\презентации и фото\презентации и фото\урок 8-б Ожегов фото\IMG_31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214686"/>
            <a:ext cx="4038600" cy="302895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Библ\Desktop\IMG_3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4355976" cy="508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u="sng" dirty="0" smtClean="0"/>
              <a:t>Пользуясь словарем </a:t>
            </a:r>
            <a:r>
              <a:rPr lang="ru-RU" sz="3200" b="1" i="1" u="sng" dirty="0" err="1" smtClean="0"/>
              <a:t>С.И.Ожегова,ребята</a:t>
            </a:r>
            <a:r>
              <a:rPr lang="ru-RU" sz="3200" b="1" i="1" u="sng" dirty="0" smtClean="0"/>
              <a:t> ищут заданные слова. </a:t>
            </a:r>
            <a:endParaRPr lang="ru-RU" sz="3200" b="1" i="1" u="sng" dirty="0"/>
          </a:p>
        </p:txBody>
      </p:sp>
      <p:pic>
        <p:nvPicPr>
          <p:cNvPr id="4098" name="Picture 2" descr="D:\презентации и фото\презентации и фото\урок 8-б Ожегов фото\IMG_31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D:\презентации и фото\презентации и фото\урок 8-б Ожегов фото\IMG_31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612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chemeClr val="accent2">
                    <a:lumMod val="75000"/>
                  </a:schemeClr>
                </a:solidFill>
              </a:rPr>
              <a:t>Ожегову С.И</a:t>
            </a:r>
            <a:r>
              <a:rPr lang="ru-RU" sz="4800" b="1" u="sng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48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smtClean="0"/>
              <a:t>           </a:t>
            </a:r>
            <a:r>
              <a:rPr lang="ru-RU" sz="4800" b="1" i="1" dirty="0" smtClean="0"/>
              <a:t>Чаще </a:t>
            </a:r>
          </a:p>
          <a:p>
            <a:pPr>
              <a:buNone/>
            </a:pPr>
            <a:r>
              <a:rPr lang="ru-RU" sz="4800" b="1" i="1" dirty="0" smtClean="0"/>
              <a:t>                   пользуйтесь </a:t>
            </a:r>
          </a:p>
          <a:p>
            <a:pPr>
              <a:buNone/>
            </a:pPr>
            <a:r>
              <a:rPr lang="ru-RU" dirty="0" smtClean="0"/>
              <a:t>                                                  </a:t>
            </a:r>
            <a:r>
              <a:rPr lang="ru-RU" sz="4800" b="1" i="1" dirty="0" smtClean="0"/>
              <a:t>словарями!</a:t>
            </a:r>
            <a:endParaRPr lang="ru-R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Спасибо за внимание!</a:t>
            </a:r>
            <a:endParaRPr lang="ru-RU" sz="6000" dirty="0">
              <a:solidFill>
                <a:srgbClr val="00B050"/>
              </a:solidFill>
            </a:endParaRPr>
          </a:p>
        </p:txBody>
      </p:sp>
      <p:pic>
        <p:nvPicPr>
          <p:cNvPr id="3" name="Picture 4" descr="C:\Documents and Settings\Admin\Рабочий стол\i[43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714488"/>
            <a:ext cx="315542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Дом ,в котором родился С.И.Ожегов</a:t>
            </a:r>
            <a:endParaRPr lang="ru-RU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Сергей Ожегов </a:t>
            </a:r>
          </a:p>
          <a:p>
            <a:pPr>
              <a:buNone/>
            </a:pPr>
            <a:r>
              <a:rPr lang="ru-RU" sz="2000" b="1" dirty="0" smtClean="0"/>
              <a:t>     родился в сентябре 1900г.в</a:t>
            </a:r>
          </a:p>
          <a:p>
            <a:pPr>
              <a:buNone/>
            </a:pPr>
            <a:r>
              <a:rPr lang="ru-RU" sz="2000" b="1" dirty="0" smtClean="0"/>
              <a:t>     пос.Каменское Тверской</a:t>
            </a:r>
          </a:p>
          <a:p>
            <a:pPr>
              <a:buNone/>
            </a:pPr>
            <a:r>
              <a:rPr lang="ru-RU" sz="2000" b="1" dirty="0" smtClean="0"/>
              <a:t>    губернии.В1909г.Ожеговы </a:t>
            </a:r>
          </a:p>
          <a:p>
            <a:pPr>
              <a:buNone/>
            </a:pPr>
            <a:r>
              <a:rPr lang="ru-RU" sz="2000" b="1" dirty="0" smtClean="0"/>
              <a:t>     переехали в Петербург.</a:t>
            </a:r>
          </a:p>
          <a:p>
            <a:pPr>
              <a:buNone/>
            </a:pPr>
            <a:r>
              <a:rPr lang="ru-RU" sz="2000" b="1" dirty="0" smtClean="0"/>
              <a:t>    В 1918  Сергей окончил </a:t>
            </a:r>
          </a:p>
          <a:p>
            <a:pPr>
              <a:buNone/>
            </a:pPr>
            <a:r>
              <a:rPr lang="ru-RU" sz="2000" b="1" dirty="0" smtClean="0"/>
              <a:t>     гимназию и поступил в </a:t>
            </a:r>
          </a:p>
          <a:p>
            <a:pPr>
              <a:buNone/>
            </a:pPr>
            <a:r>
              <a:rPr lang="ru-RU" sz="2000" b="1" dirty="0" smtClean="0"/>
              <a:t>     Петербургский университет.</a:t>
            </a:r>
          </a:p>
          <a:p>
            <a:pPr>
              <a:buNone/>
            </a:pPr>
            <a:r>
              <a:rPr lang="ru-RU" sz="2000" b="1" dirty="0" smtClean="0"/>
              <a:t>     Началась Гражданская война и Сергей Иванович записался в Красную армию. Учебу пришлось отложить.</a:t>
            </a:r>
            <a:endParaRPr lang="ru-RU" sz="2000" b="1" dirty="0"/>
          </a:p>
        </p:txBody>
      </p:sp>
      <p:pic>
        <p:nvPicPr>
          <p:cNvPr id="2050" name="Picture 2" descr="C:\Documents and Settings\Admin\Рабочий стол\Ожегов\250px-%D0%9A%D1%83%D0%B2%D1%88%D0%B8%D0%BD%D0%BE%D0%B2%D0%BE_%D0%B4%D0%BE%D0%BC_%D0%9E%D0%B6%D0%B5%D0%B3%D0%BE%D0%B2%D0%B0_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0" y="1748631"/>
            <a:ext cx="3175000" cy="422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Дмитрий Ушаков- лингвист </a:t>
            </a:r>
            <a:endParaRPr lang="ru-RU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Admin\Рабочий стол\Ожегов\D_Ushakov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2976" y="1785926"/>
            <a:ext cx="3143272" cy="378621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i="1" dirty="0" smtClean="0"/>
              <a:t>     Сергей Иванович начал преподавать русский язык , еще учась в университете.</a:t>
            </a:r>
          </a:p>
          <a:p>
            <a:pPr>
              <a:buNone/>
            </a:pPr>
            <a:r>
              <a:rPr lang="ru-RU" sz="2400" b="1" i="1" dirty="0" smtClean="0"/>
              <a:t>    Университет  он окончил в 1926 г.</a:t>
            </a:r>
          </a:p>
          <a:p>
            <a:pPr>
              <a:buNone/>
            </a:pPr>
            <a:r>
              <a:rPr lang="ru-RU" sz="2400" b="1" i="1" dirty="0" smtClean="0"/>
              <a:t>    Ожегов был оценен по достоинству и стал младшим коллегой  таких  известных ученых, как В.Виноградов  и  Д. Ушаков.</a:t>
            </a:r>
          </a:p>
          <a:p>
            <a:pPr>
              <a:buNone/>
            </a:pPr>
            <a:endParaRPr lang="ru-RU" sz="2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chemeClr val="accent2">
                    <a:lumMod val="75000"/>
                  </a:schemeClr>
                </a:solidFill>
              </a:rPr>
              <a:t>Однотомный словарь Ожегова</a:t>
            </a:r>
            <a:endParaRPr lang="ru-RU" sz="40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i="1" dirty="0" smtClean="0"/>
              <a:t>    Ожегов С.И. переехал в Москву  и работал над «</a:t>
            </a:r>
            <a:r>
              <a:rPr lang="ru-RU" sz="2400" i="1" dirty="0" err="1" smtClean="0"/>
              <a:t>ушаковским</a:t>
            </a:r>
            <a:r>
              <a:rPr lang="ru-RU" sz="2400" i="1" dirty="0" smtClean="0"/>
              <a:t>» словарем в четырех томах - ему принадлежит  33% текста. Именно в процессе работы над ним у Сергея Ивановича возникла идея создания однотомного словаря для самого широкого использования.</a:t>
            </a:r>
          </a:p>
          <a:p>
            <a:pPr>
              <a:buNone/>
            </a:pPr>
            <a:r>
              <a:rPr lang="ru-RU" sz="2400" b="1" i="1" dirty="0" smtClean="0"/>
              <a:t>В1949 г.словарь был создан  «Толковый словарь русского языка» Ожегова С.И.</a:t>
            </a:r>
          </a:p>
        </p:txBody>
      </p:sp>
      <p:pic>
        <p:nvPicPr>
          <p:cNvPr id="5" name="Picture 3" descr="C:\Documents and Settings\Admin\Рабочий стол\Ожегов\i[29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4406" y="1600200"/>
            <a:ext cx="296418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u="sng" dirty="0" smtClean="0">
                <a:solidFill>
                  <a:schemeClr val="accent2">
                    <a:lumMod val="75000"/>
                  </a:schemeClr>
                </a:solidFill>
              </a:rPr>
              <a:t>Толковый словарь русского языка</a:t>
            </a:r>
            <a:br>
              <a:rPr lang="ru-RU" sz="3600" b="1" i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i="1" u="sng" dirty="0" smtClean="0">
                <a:solidFill>
                  <a:schemeClr val="accent2">
                    <a:lumMod val="75000"/>
                  </a:schemeClr>
                </a:solidFill>
              </a:rPr>
              <a:t>Ожегова С.И</a:t>
            </a:r>
            <a:endParaRPr lang="ru-RU" sz="36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 Ожегов по праву является единственным  автором словаря. При жизни автора вышло в свет шесть изданий словаря . Ожегов следовал принципам: словарь должен быть «кратким, популярного типа».</a:t>
            </a:r>
          </a:p>
          <a:p>
            <a:pPr>
              <a:buNone/>
            </a:pPr>
            <a:r>
              <a:rPr lang="ru-RU" sz="2400" b="1" dirty="0" smtClean="0"/>
              <a:t>    Словарь включает в себя 57 тысяч слов.</a:t>
            </a:r>
            <a:endParaRPr lang="ru-RU" sz="2400" b="1" dirty="0"/>
          </a:p>
        </p:txBody>
      </p:sp>
      <p:pic>
        <p:nvPicPr>
          <p:cNvPr id="3074" name="Picture 2" descr="C:\Documents and Settings\Admin\Рабочий стол\Ожегов\i[3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8395" y="1600200"/>
            <a:ext cx="341821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Ожегову </a:t>
            </a:r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С.И.</a:t>
            </a:r>
            <a:endParaRPr lang="ru-RU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/>
              <a:t>    Популярность  и тиражи словаря </a:t>
            </a:r>
          </a:p>
          <a:p>
            <a:pPr>
              <a:buNone/>
            </a:pPr>
            <a:r>
              <a:rPr lang="ru-RU" b="1" i="1" dirty="0" smtClean="0"/>
              <a:t>    высоки.</a:t>
            </a:r>
          </a:p>
          <a:p>
            <a:pPr>
              <a:buNone/>
            </a:pPr>
            <a:r>
              <a:rPr lang="ru-RU" b="1" i="1" dirty="0" smtClean="0"/>
              <a:t>Словарь С.И.Ожегова переиздавался </a:t>
            </a:r>
            <a:r>
              <a:rPr lang="ru-RU" b="1" i="1" smtClean="0"/>
              <a:t>24 раза!</a:t>
            </a: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   В 1952 году вышло репринтное  издание в Китае, Японии.</a:t>
            </a:r>
          </a:p>
          <a:p>
            <a:pPr>
              <a:buNone/>
            </a:pPr>
            <a:r>
              <a:rPr lang="ru-RU" b="1" i="1" dirty="0" smtClean="0"/>
              <a:t>    Словарь стал настольной книгой  многих людей во всем мире.</a:t>
            </a:r>
            <a:endParaRPr lang="ru-RU" b="1" i="1" dirty="0"/>
          </a:p>
        </p:txBody>
      </p:sp>
      <p:pic>
        <p:nvPicPr>
          <p:cNvPr id="4100" name="Picture 4" descr="C:\Documents and Settings\Admin\Рабочий стол\i[43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9787" y="1600200"/>
            <a:ext cx="315542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u="sng" dirty="0" smtClean="0">
                <a:solidFill>
                  <a:schemeClr val="accent2">
                    <a:lumMod val="75000"/>
                  </a:schemeClr>
                </a:solidFill>
              </a:rPr>
              <a:t>Ожегову </a:t>
            </a:r>
            <a:r>
              <a:rPr lang="ru-RU" sz="4800" b="1" i="1" u="sng" dirty="0" smtClean="0">
                <a:solidFill>
                  <a:schemeClr val="accent2">
                    <a:lumMod val="75000"/>
                  </a:schemeClr>
                </a:solidFill>
              </a:rPr>
              <a:t>С.И.</a:t>
            </a:r>
            <a:endParaRPr lang="ru-RU" sz="48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В 1990 году  Академия наук СССР присудила «Словарю  русского языка» С.И.Ожегова премию имени А.С.Пушкина.</a:t>
            </a:r>
          </a:p>
          <a:p>
            <a:pPr>
              <a:buNone/>
            </a:pPr>
            <a:r>
              <a:rPr lang="ru-RU" b="1" i="1" dirty="0" smtClean="0"/>
              <a:t>За пределами России нет никого, кто изучая  русский язык, не был бы знаком с именем Ожегова.</a:t>
            </a:r>
            <a:endParaRPr lang="ru-RU" b="1" i="1" dirty="0"/>
          </a:p>
        </p:txBody>
      </p:sp>
      <p:pic>
        <p:nvPicPr>
          <p:cNvPr id="1026" name="Picture 2" descr="D:\презентации и фото\презентации и фото\Ожегов\i[35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2470" y="1600200"/>
            <a:ext cx="307005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1056</Words>
  <Application>Microsoft Office PowerPoint</Application>
  <PresentationFormat>Экран (4:3)</PresentationFormat>
  <Paragraphs>181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«Узревший душу языка» </vt:lpstr>
      <vt:lpstr>Ожегову С.И.</vt:lpstr>
      <vt:lpstr>Ожегову С.И.</vt:lpstr>
      <vt:lpstr>Дом ,в котором родился С.И.Ожегов</vt:lpstr>
      <vt:lpstr>Дмитрий Ушаков- лингвист </vt:lpstr>
      <vt:lpstr>Однотомный словарь Ожегова</vt:lpstr>
      <vt:lpstr>Толковый словарь русского языка Ожегова С.И</vt:lpstr>
      <vt:lpstr>Ожегову С.И.</vt:lpstr>
      <vt:lpstr>Ожегову С.И.</vt:lpstr>
      <vt:lpstr>Ожегову С.И.</vt:lpstr>
      <vt:lpstr>Ожегову С.И.</vt:lpstr>
      <vt:lpstr>Ожегову С.И.</vt:lpstr>
      <vt:lpstr>Шефнер В. «Из жизни слов»</vt:lpstr>
      <vt:lpstr>«Из жизни слов»</vt:lpstr>
      <vt:lpstr>Любите и изучайте русский язык!</vt:lpstr>
      <vt:lpstr>Любите   и изучайте русский язык</vt:lpstr>
      <vt:lpstr>Шуточные вопросы</vt:lpstr>
      <vt:lpstr>Ответ</vt:lpstr>
      <vt:lpstr>Вопрос</vt:lpstr>
      <vt:lpstr>Вопрос</vt:lpstr>
      <vt:lpstr>Вопрос</vt:lpstr>
      <vt:lpstr>Вопрос</vt:lpstr>
      <vt:lpstr>Вопрос</vt:lpstr>
      <vt:lpstr>«Делать из мухи слона»</vt:lpstr>
      <vt:lpstr>Вопрос</vt:lpstr>
      <vt:lpstr>Назовите известные фразеологические выражения со словами: </vt:lpstr>
      <vt:lpstr>Рука</vt:lpstr>
      <vt:lpstr>Сердце</vt:lpstr>
      <vt:lpstr>Язык</vt:lpstr>
      <vt:lpstr>Библиотекарь Васильченко Е.И. библиотечный урок урок , посвященный С.И.Ожегова  и словарям</vt:lpstr>
      <vt:lpstr>Ученики 11-а класса знакомят ребят с жизнью и  научными работами С.И.Ожегова</vt:lpstr>
      <vt:lpstr>Ребята выполняют практическое задание:пользуясь толковым   словарем С.И.Ожегова ищут значения слов.</vt:lpstr>
      <vt:lpstr>Пользуясь словарем С.И.Ожегова,ребята ищут заданные слова. </vt:lpstr>
      <vt:lpstr>Ожегову С.И.</vt:lpstr>
      <vt:lpstr>Спасибо за внимание!</vt:lpstr>
    </vt:vector>
  </TitlesOfParts>
  <Company>Soch12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«Узревший душу языка» Ожегову Сергею Ивановичу-110лет</dc:title>
  <dc:creator>Biblioteka</dc:creator>
  <cp:lastModifiedBy>Библ</cp:lastModifiedBy>
  <cp:revision>142</cp:revision>
  <dcterms:created xsi:type="dcterms:W3CDTF">2010-10-14T09:40:16Z</dcterms:created>
  <dcterms:modified xsi:type="dcterms:W3CDTF">2020-11-18T10:32:55Z</dcterms:modified>
</cp:coreProperties>
</file>